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121" d="100"/>
          <a:sy n="121" d="100"/>
        </p:scale>
        <p:origin x="132"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phanie Fogg" userId="765e2eb9-1557-4396-b98c-0e50020b2109" providerId="ADAL" clId="{9907A235-C98E-443B-9894-7F9BEB817E9D}"/>
    <pc:docChg chg="custSel modSld">
      <pc:chgData name="Stephanie Fogg" userId="765e2eb9-1557-4396-b98c-0e50020b2109" providerId="ADAL" clId="{9907A235-C98E-443B-9894-7F9BEB817E9D}" dt="2025-03-13T12:46:00.158" v="1178" actId="27636"/>
      <pc:docMkLst>
        <pc:docMk/>
      </pc:docMkLst>
      <pc:sldChg chg="modSp mod">
        <pc:chgData name="Stephanie Fogg" userId="765e2eb9-1557-4396-b98c-0e50020b2109" providerId="ADAL" clId="{9907A235-C98E-443B-9894-7F9BEB817E9D}" dt="2025-03-13T12:46:00.158" v="1178" actId="27636"/>
        <pc:sldMkLst>
          <pc:docMk/>
          <pc:sldMk cId="3923781995" sldId="256"/>
        </pc:sldMkLst>
        <pc:spChg chg="mod">
          <ac:chgData name="Stephanie Fogg" userId="765e2eb9-1557-4396-b98c-0e50020b2109" providerId="ADAL" clId="{9907A235-C98E-443B-9894-7F9BEB817E9D}" dt="2025-03-13T12:46:00.158" v="1178" actId="27636"/>
          <ac:spMkLst>
            <pc:docMk/>
            <pc:sldMk cId="3923781995" sldId="256"/>
            <ac:spMk id="3" creationId="{00000000-0000-0000-0000-000000000000}"/>
          </ac:spMkLst>
        </pc:spChg>
      </pc:sldChg>
      <pc:sldChg chg="modSp mod">
        <pc:chgData name="Stephanie Fogg" userId="765e2eb9-1557-4396-b98c-0e50020b2109" providerId="ADAL" clId="{9907A235-C98E-443B-9894-7F9BEB817E9D}" dt="2025-03-13T12:36:02.545" v="105" actId="20577"/>
        <pc:sldMkLst>
          <pc:docMk/>
          <pc:sldMk cId="1266517342" sldId="257"/>
        </pc:sldMkLst>
        <pc:spChg chg="mod">
          <ac:chgData name="Stephanie Fogg" userId="765e2eb9-1557-4396-b98c-0e50020b2109" providerId="ADAL" clId="{9907A235-C98E-443B-9894-7F9BEB817E9D}" dt="2025-03-13T12:36:02.545" v="105" actId="20577"/>
          <ac:spMkLst>
            <pc:docMk/>
            <pc:sldMk cId="1266517342" sldId="257"/>
            <ac:spMk id="3" creationId="{00000000-0000-0000-0000-000000000000}"/>
          </ac:spMkLst>
        </pc:spChg>
      </pc:sldChg>
      <pc:sldChg chg="modSp mod">
        <pc:chgData name="Stephanie Fogg" userId="765e2eb9-1557-4396-b98c-0e50020b2109" providerId="ADAL" clId="{9907A235-C98E-443B-9894-7F9BEB817E9D}" dt="2025-03-13T12:38:55.971" v="277" actId="27636"/>
        <pc:sldMkLst>
          <pc:docMk/>
          <pc:sldMk cId="2517891780" sldId="258"/>
        </pc:sldMkLst>
        <pc:spChg chg="mod">
          <ac:chgData name="Stephanie Fogg" userId="765e2eb9-1557-4396-b98c-0e50020b2109" providerId="ADAL" clId="{9907A235-C98E-443B-9894-7F9BEB817E9D}" dt="2025-03-13T12:38:55.971" v="277" actId="27636"/>
          <ac:spMkLst>
            <pc:docMk/>
            <pc:sldMk cId="2517891780" sldId="258"/>
            <ac:spMk id="3" creationId="{00000000-0000-0000-0000-000000000000}"/>
          </ac:spMkLst>
        </pc:spChg>
      </pc:sldChg>
      <pc:sldChg chg="modSp mod">
        <pc:chgData name="Stephanie Fogg" userId="765e2eb9-1557-4396-b98c-0e50020b2109" providerId="ADAL" clId="{9907A235-C98E-443B-9894-7F9BEB817E9D}" dt="2025-03-13T12:44:25.628" v="1176" actId="20577"/>
        <pc:sldMkLst>
          <pc:docMk/>
          <pc:sldMk cId="1129096212" sldId="259"/>
        </pc:sldMkLst>
        <pc:spChg chg="mod">
          <ac:chgData name="Stephanie Fogg" userId="765e2eb9-1557-4396-b98c-0e50020b2109" providerId="ADAL" clId="{9907A235-C98E-443B-9894-7F9BEB817E9D}" dt="2025-03-13T12:44:25.628" v="1176" actId="20577"/>
          <ac:spMkLst>
            <pc:docMk/>
            <pc:sldMk cId="1129096212" sldId="259"/>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40E08D0-59B2-4A81-8BC8-2B64E66F6B50}" type="datetimeFigureOut">
              <a:rPr lang="en-GB" smtClean="0"/>
              <a:t>13/03/2025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8D99E1-81C1-4877-A110-6E10E1D54DB7}" type="slidenum">
              <a:rPr lang="en-GB" smtClean="0"/>
              <a:t>‹#›</a:t>
            </a:fld>
            <a:endParaRPr lang="en-GB"/>
          </a:p>
        </p:txBody>
      </p:sp>
    </p:spTree>
    <p:extLst>
      <p:ext uri="{BB962C8B-B14F-4D97-AF65-F5344CB8AC3E}">
        <p14:creationId xmlns:p14="http://schemas.microsoft.com/office/powerpoint/2010/main" val="2309393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40E08D0-59B2-4A81-8BC8-2B64E66F6B50}" type="datetimeFigureOut">
              <a:rPr lang="en-GB" smtClean="0"/>
              <a:t>13/03/2025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8D99E1-81C1-4877-A110-6E10E1D54DB7}" type="slidenum">
              <a:rPr lang="en-GB" smtClean="0"/>
              <a:t>‹#›</a:t>
            </a:fld>
            <a:endParaRPr lang="en-GB"/>
          </a:p>
        </p:txBody>
      </p:sp>
    </p:spTree>
    <p:extLst>
      <p:ext uri="{BB962C8B-B14F-4D97-AF65-F5344CB8AC3E}">
        <p14:creationId xmlns:p14="http://schemas.microsoft.com/office/powerpoint/2010/main" val="27027682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40E08D0-59B2-4A81-8BC8-2B64E66F6B50}" type="datetimeFigureOut">
              <a:rPr lang="en-GB" smtClean="0"/>
              <a:t>13/03/2025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8D99E1-81C1-4877-A110-6E10E1D54DB7}" type="slidenum">
              <a:rPr lang="en-GB" smtClean="0"/>
              <a:t>‹#›</a:t>
            </a:fld>
            <a:endParaRPr lang="en-GB"/>
          </a:p>
        </p:txBody>
      </p:sp>
    </p:spTree>
    <p:extLst>
      <p:ext uri="{BB962C8B-B14F-4D97-AF65-F5344CB8AC3E}">
        <p14:creationId xmlns:p14="http://schemas.microsoft.com/office/powerpoint/2010/main" val="22276396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40E08D0-59B2-4A81-8BC8-2B64E66F6B50}" type="datetimeFigureOut">
              <a:rPr lang="en-GB" smtClean="0"/>
              <a:t>13/03/2025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8D99E1-81C1-4877-A110-6E10E1D54DB7}" type="slidenum">
              <a:rPr lang="en-GB" smtClean="0"/>
              <a:t>‹#›</a:t>
            </a:fld>
            <a:endParaRPr lang="en-GB"/>
          </a:p>
        </p:txBody>
      </p:sp>
    </p:spTree>
    <p:extLst>
      <p:ext uri="{BB962C8B-B14F-4D97-AF65-F5344CB8AC3E}">
        <p14:creationId xmlns:p14="http://schemas.microsoft.com/office/powerpoint/2010/main" val="2694777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40E08D0-59B2-4A81-8BC8-2B64E66F6B50}" type="datetimeFigureOut">
              <a:rPr lang="en-GB" smtClean="0"/>
              <a:t>13/03/2025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8D99E1-81C1-4877-A110-6E10E1D54DB7}" type="slidenum">
              <a:rPr lang="en-GB" smtClean="0"/>
              <a:t>‹#›</a:t>
            </a:fld>
            <a:endParaRPr lang="en-GB"/>
          </a:p>
        </p:txBody>
      </p:sp>
    </p:spTree>
    <p:extLst>
      <p:ext uri="{BB962C8B-B14F-4D97-AF65-F5344CB8AC3E}">
        <p14:creationId xmlns:p14="http://schemas.microsoft.com/office/powerpoint/2010/main" val="18843701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40E08D0-59B2-4A81-8BC8-2B64E66F6B50}" type="datetimeFigureOut">
              <a:rPr lang="en-GB" smtClean="0"/>
              <a:t>13/03/2025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C8D99E1-81C1-4877-A110-6E10E1D54DB7}" type="slidenum">
              <a:rPr lang="en-GB" smtClean="0"/>
              <a:t>‹#›</a:t>
            </a:fld>
            <a:endParaRPr lang="en-GB"/>
          </a:p>
        </p:txBody>
      </p:sp>
    </p:spTree>
    <p:extLst>
      <p:ext uri="{BB962C8B-B14F-4D97-AF65-F5344CB8AC3E}">
        <p14:creationId xmlns:p14="http://schemas.microsoft.com/office/powerpoint/2010/main" val="2996908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40E08D0-59B2-4A81-8BC8-2B64E66F6B50}" type="datetimeFigureOut">
              <a:rPr lang="en-GB" smtClean="0"/>
              <a:t>13/03/2025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C8D99E1-81C1-4877-A110-6E10E1D54DB7}" type="slidenum">
              <a:rPr lang="en-GB" smtClean="0"/>
              <a:t>‹#›</a:t>
            </a:fld>
            <a:endParaRPr lang="en-GB"/>
          </a:p>
        </p:txBody>
      </p:sp>
    </p:spTree>
    <p:extLst>
      <p:ext uri="{BB962C8B-B14F-4D97-AF65-F5344CB8AC3E}">
        <p14:creationId xmlns:p14="http://schemas.microsoft.com/office/powerpoint/2010/main" val="17879824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40E08D0-59B2-4A81-8BC8-2B64E66F6B50}" type="datetimeFigureOut">
              <a:rPr lang="en-GB" smtClean="0"/>
              <a:t>13/03/2025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C8D99E1-81C1-4877-A110-6E10E1D54DB7}" type="slidenum">
              <a:rPr lang="en-GB" smtClean="0"/>
              <a:t>‹#›</a:t>
            </a:fld>
            <a:endParaRPr lang="en-GB"/>
          </a:p>
        </p:txBody>
      </p:sp>
    </p:spTree>
    <p:extLst>
      <p:ext uri="{BB962C8B-B14F-4D97-AF65-F5344CB8AC3E}">
        <p14:creationId xmlns:p14="http://schemas.microsoft.com/office/powerpoint/2010/main" val="1563346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0E08D0-59B2-4A81-8BC8-2B64E66F6B50}" type="datetimeFigureOut">
              <a:rPr lang="en-GB" smtClean="0"/>
              <a:t>13/03/2025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C8D99E1-81C1-4877-A110-6E10E1D54DB7}" type="slidenum">
              <a:rPr lang="en-GB" smtClean="0"/>
              <a:t>‹#›</a:t>
            </a:fld>
            <a:endParaRPr lang="en-GB"/>
          </a:p>
        </p:txBody>
      </p:sp>
    </p:spTree>
    <p:extLst>
      <p:ext uri="{BB962C8B-B14F-4D97-AF65-F5344CB8AC3E}">
        <p14:creationId xmlns:p14="http://schemas.microsoft.com/office/powerpoint/2010/main" val="6364785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40E08D0-59B2-4A81-8BC8-2B64E66F6B50}" type="datetimeFigureOut">
              <a:rPr lang="en-GB" smtClean="0"/>
              <a:t>13/03/2025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C8D99E1-81C1-4877-A110-6E10E1D54DB7}" type="slidenum">
              <a:rPr lang="en-GB" smtClean="0"/>
              <a:t>‹#›</a:t>
            </a:fld>
            <a:endParaRPr lang="en-GB"/>
          </a:p>
        </p:txBody>
      </p:sp>
    </p:spTree>
    <p:extLst>
      <p:ext uri="{BB962C8B-B14F-4D97-AF65-F5344CB8AC3E}">
        <p14:creationId xmlns:p14="http://schemas.microsoft.com/office/powerpoint/2010/main" val="34978300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40E08D0-59B2-4A81-8BC8-2B64E66F6B50}" type="datetimeFigureOut">
              <a:rPr lang="en-GB" smtClean="0"/>
              <a:t>13/03/2025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C8D99E1-81C1-4877-A110-6E10E1D54DB7}" type="slidenum">
              <a:rPr lang="en-GB" smtClean="0"/>
              <a:t>‹#›</a:t>
            </a:fld>
            <a:endParaRPr lang="en-GB"/>
          </a:p>
        </p:txBody>
      </p:sp>
    </p:spTree>
    <p:extLst>
      <p:ext uri="{BB962C8B-B14F-4D97-AF65-F5344CB8AC3E}">
        <p14:creationId xmlns:p14="http://schemas.microsoft.com/office/powerpoint/2010/main" val="2770638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0E08D0-59B2-4A81-8BC8-2B64E66F6B50}" type="datetimeFigureOut">
              <a:rPr lang="en-GB" smtClean="0"/>
              <a:t>13/03/2025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8D99E1-81C1-4877-A110-6E10E1D54DB7}" type="slidenum">
              <a:rPr lang="en-GB" smtClean="0"/>
              <a:t>‹#›</a:t>
            </a:fld>
            <a:endParaRPr lang="en-GB"/>
          </a:p>
        </p:txBody>
      </p:sp>
    </p:spTree>
    <p:extLst>
      <p:ext uri="{BB962C8B-B14F-4D97-AF65-F5344CB8AC3E}">
        <p14:creationId xmlns:p14="http://schemas.microsoft.com/office/powerpoint/2010/main" val="29310543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767593"/>
          </a:xfrm>
        </p:spPr>
        <p:txBody>
          <a:bodyPr>
            <a:normAutofit/>
          </a:bodyPr>
          <a:lstStyle/>
          <a:p>
            <a:r>
              <a:rPr lang="en-GB" u="sng" dirty="0"/>
              <a:t>English Curriculum </a:t>
            </a:r>
            <a:br>
              <a:rPr lang="en-GB" dirty="0"/>
            </a:br>
            <a:endParaRPr lang="en-GB" dirty="0"/>
          </a:p>
        </p:txBody>
      </p:sp>
      <p:sp>
        <p:nvSpPr>
          <p:cNvPr id="3" name="Subtitle 2"/>
          <p:cNvSpPr>
            <a:spLocks noGrp="1"/>
          </p:cNvSpPr>
          <p:nvPr>
            <p:ph type="subTitle" idx="1"/>
          </p:nvPr>
        </p:nvSpPr>
        <p:spPr>
          <a:xfrm>
            <a:off x="1524000" y="3013561"/>
            <a:ext cx="9144000" cy="3133742"/>
          </a:xfrm>
        </p:spPr>
        <p:txBody>
          <a:bodyPr>
            <a:normAutofit/>
          </a:bodyPr>
          <a:lstStyle/>
          <a:p>
            <a:pPr marL="342900" indent="-342900" algn="l">
              <a:buFont typeface="Arial" panose="020B0604020202020204" pitchFamily="34" charset="0"/>
              <a:buChar char="•"/>
            </a:pPr>
            <a:r>
              <a:rPr lang="en-GB" sz="3500" dirty="0"/>
              <a:t>Intent</a:t>
            </a:r>
          </a:p>
          <a:p>
            <a:pPr marL="342900" indent="-342900" algn="l">
              <a:buFont typeface="Arial" panose="020B0604020202020204" pitchFamily="34" charset="0"/>
              <a:buChar char="•"/>
            </a:pPr>
            <a:r>
              <a:rPr lang="en-GB" sz="3500" dirty="0"/>
              <a:t>Implementation</a:t>
            </a:r>
          </a:p>
          <a:p>
            <a:pPr marL="342900" indent="-342900" algn="l">
              <a:buFont typeface="Arial" panose="020B0604020202020204" pitchFamily="34" charset="0"/>
              <a:buChar char="•"/>
            </a:pPr>
            <a:r>
              <a:rPr lang="en-GB" sz="3500" dirty="0"/>
              <a:t>Impact</a:t>
            </a:r>
            <a:br>
              <a:rPr lang="en-GB" dirty="0"/>
            </a:br>
            <a:endParaRPr lang="en-GB" dirty="0"/>
          </a:p>
          <a:p>
            <a:pPr marL="342900" indent="-342900" algn="l">
              <a:buFont typeface="Arial" panose="020B0604020202020204" pitchFamily="34" charset="0"/>
              <a:buChar char="•"/>
            </a:pPr>
            <a:endParaRPr lang="en-GB" dirty="0"/>
          </a:p>
          <a:p>
            <a:pPr marL="342900" indent="-342900" algn="l">
              <a:buFont typeface="Arial" panose="020B0604020202020204" pitchFamily="34" charset="0"/>
              <a:buChar char="•"/>
            </a:pPr>
            <a:endParaRPr lang="en-GB" dirty="0"/>
          </a:p>
        </p:txBody>
      </p:sp>
    </p:spTree>
    <p:extLst>
      <p:ext uri="{BB962C8B-B14F-4D97-AF65-F5344CB8AC3E}">
        <p14:creationId xmlns:p14="http://schemas.microsoft.com/office/powerpoint/2010/main" val="39237819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689" y="173215"/>
            <a:ext cx="10515600" cy="583142"/>
          </a:xfrm>
        </p:spPr>
        <p:txBody>
          <a:bodyPr>
            <a:normAutofit fontScale="90000"/>
          </a:bodyPr>
          <a:lstStyle/>
          <a:p>
            <a:pPr algn="ctr"/>
            <a:r>
              <a:rPr lang="en-GB" u="sng" dirty="0"/>
              <a:t>Intent</a:t>
            </a:r>
          </a:p>
        </p:txBody>
      </p:sp>
      <p:sp>
        <p:nvSpPr>
          <p:cNvPr id="3" name="Content Placeholder 2"/>
          <p:cNvSpPr>
            <a:spLocks noGrp="1"/>
          </p:cNvSpPr>
          <p:nvPr>
            <p:ph idx="1"/>
          </p:nvPr>
        </p:nvSpPr>
        <p:spPr>
          <a:xfrm>
            <a:off x="125589" y="1012824"/>
            <a:ext cx="11353800" cy="5339850"/>
          </a:xfrm>
        </p:spPr>
        <p:txBody>
          <a:bodyPr>
            <a:normAutofit fontScale="70000" lnSpcReduction="20000"/>
          </a:bodyPr>
          <a:lstStyle/>
          <a:p>
            <a:r>
              <a:rPr lang="en-GB" dirty="0"/>
              <a:t>For learning to be cumulative and literacy skills to be built sequentially.</a:t>
            </a:r>
          </a:p>
          <a:p>
            <a:r>
              <a:rPr lang="en-GB" dirty="0"/>
              <a:t>To read fluently, regardless of preferred mode of communication.</a:t>
            </a:r>
          </a:p>
          <a:p>
            <a:r>
              <a:rPr lang="en-GB" dirty="0"/>
              <a:t>To write in English with accuracy, fluency and stamina.</a:t>
            </a:r>
          </a:p>
          <a:p>
            <a:r>
              <a:rPr lang="en-GB" dirty="0"/>
              <a:t>Inspire a love of learning English and a passion for reading - engage students using their own interests as a starting point.</a:t>
            </a:r>
          </a:p>
          <a:p>
            <a:r>
              <a:rPr lang="en-GB" dirty="0"/>
              <a:t>Give students skills for life and enable them to be independent through functional literacy (reading, writing, communicating). </a:t>
            </a:r>
          </a:p>
          <a:p>
            <a:r>
              <a:rPr lang="en-GB" dirty="0"/>
              <a:t>Give students skills for life through the functional skills speaking and listening components.</a:t>
            </a:r>
          </a:p>
          <a:p>
            <a:r>
              <a:rPr lang="en-GB" dirty="0"/>
              <a:t>To meet individual needs – a flexible, adaptable curriculum with the students at its heart.</a:t>
            </a:r>
          </a:p>
          <a:p>
            <a:r>
              <a:rPr lang="en-GB" dirty="0"/>
              <a:t>Give students access to a wide range of diverse stories and voices, both from our literary heritage and beyond. Use these to build students’ cultural capital and develop the essential knowledge they need to be educated citizens.</a:t>
            </a:r>
          </a:p>
          <a:p>
            <a:r>
              <a:rPr lang="en-GB" dirty="0"/>
              <a:t>Increase students’ world knowledge and make links across the curriculum so that reading and writing is relevant and students can clearly see its purpose.</a:t>
            </a:r>
          </a:p>
          <a:p>
            <a:r>
              <a:rPr lang="en-GB" dirty="0"/>
              <a:t>Provide opportunities for creativity and expression as well as developing resilience, autonomy and a growth mindset</a:t>
            </a:r>
          </a:p>
          <a:p>
            <a:r>
              <a:rPr lang="en-GB" dirty="0"/>
              <a:t>For all students to achieve qualifications in English – an aspirational curriculum for all.</a:t>
            </a:r>
          </a:p>
          <a:p>
            <a:r>
              <a:rPr lang="en-GB" dirty="0"/>
              <a:t>Create a culture of reading for pleasure across the whole school community.</a:t>
            </a:r>
          </a:p>
          <a:p>
            <a:endParaRPr lang="en-GB" dirty="0"/>
          </a:p>
          <a:p>
            <a:endParaRPr lang="en-GB" dirty="0"/>
          </a:p>
        </p:txBody>
      </p:sp>
    </p:spTree>
    <p:extLst>
      <p:ext uri="{BB962C8B-B14F-4D97-AF65-F5344CB8AC3E}">
        <p14:creationId xmlns:p14="http://schemas.microsoft.com/office/powerpoint/2010/main" val="12665173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16769"/>
            <a:ext cx="10515600" cy="707319"/>
          </a:xfrm>
        </p:spPr>
        <p:txBody>
          <a:bodyPr/>
          <a:lstStyle/>
          <a:p>
            <a:pPr algn="ctr"/>
            <a:r>
              <a:rPr lang="en-GB" u="sng" dirty="0"/>
              <a:t>Implementation</a:t>
            </a:r>
          </a:p>
        </p:txBody>
      </p:sp>
      <p:sp>
        <p:nvSpPr>
          <p:cNvPr id="3" name="Content Placeholder 2"/>
          <p:cNvSpPr>
            <a:spLocks noGrp="1"/>
          </p:cNvSpPr>
          <p:nvPr>
            <p:ph idx="1"/>
          </p:nvPr>
        </p:nvSpPr>
        <p:spPr>
          <a:xfrm>
            <a:off x="533399" y="938049"/>
            <a:ext cx="10936111" cy="5738648"/>
          </a:xfrm>
        </p:spPr>
        <p:txBody>
          <a:bodyPr>
            <a:normAutofit lnSpcReduction="10000"/>
          </a:bodyPr>
          <a:lstStyle/>
          <a:p>
            <a:r>
              <a:rPr lang="en-GB" sz="1400" dirty="0"/>
              <a:t>English curriculum plan which builds skills sequentially, taking into account the specific needs of Deaf learners.</a:t>
            </a:r>
          </a:p>
          <a:p>
            <a:r>
              <a:rPr lang="en-GB" sz="1400" dirty="0"/>
              <a:t>A range of approaches to reading employed including: phonics instruction, sight learning strategies, BSL-written English translation (see flow chart). </a:t>
            </a:r>
          </a:p>
          <a:p>
            <a:r>
              <a:rPr lang="en-GB" sz="1400" dirty="0"/>
              <a:t>Work with the specialist therapy team to provide bespoke language and literacy interventions.</a:t>
            </a:r>
          </a:p>
          <a:p>
            <a:r>
              <a:rPr lang="en-GB" sz="1400" dirty="0"/>
              <a:t>Explicit vocabulary instruction at the heart of all teaching, target vocabulary is pre-taught and regularly returned to.</a:t>
            </a:r>
          </a:p>
          <a:p>
            <a:r>
              <a:rPr lang="en-GB" sz="1400" dirty="0"/>
              <a:t>Reading scheme books used across key stages 1, 2, 3 (and 4 if appropriate) – students read regularly to adults both in school and at home. Daily guided reading session across school (whole school initiative)</a:t>
            </a:r>
          </a:p>
          <a:p>
            <a:r>
              <a:rPr lang="en-GB" sz="1400" dirty="0"/>
              <a:t>Visual support provided to support the needs of Deaf learners; a range of ‘tools’ used including Colourful semantics, Communicate in Print, Clicker8.</a:t>
            </a:r>
          </a:p>
          <a:p>
            <a:r>
              <a:rPr lang="en-GB" sz="1400" dirty="0"/>
              <a:t>Grammar skills taught explicitly and regularly returned to, e.g. through starter activities and focused </a:t>
            </a:r>
            <a:r>
              <a:rPr lang="en-GB" sz="1400" dirty="0" err="1"/>
              <a:t>SPaG</a:t>
            </a:r>
            <a:r>
              <a:rPr lang="en-GB" sz="1400" dirty="0"/>
              <a:t> lessons continuing into key stages 3 and 4.</a:t>
            </a:r>
          </a:p>
          <a:p>
            <a:r>
              <a:rPr lang="en-GB" sz="1400" dirty="0"/>
              <a:t>Assessment cycle in which written work is modelled, drafted, feedback given, ‘up-levelled’ and re-drafted so that students can ‘polish’ and improve their writing using a purple pen. </a:t>
            </a:r>
          </a:p>
          <a:p>
            <a:r>
              <a:rPr lang="en-GB" sz="1400" dirty="0"/>
              <a:t>Books/texts chosen carefully and purposefully to engage the interests of students whilst also ensuring a rich and varied ‘diet’ of texts.</a:t>
            </a:r>
          </a:p>
          <a:p>
            <a:r>
              <a:rPr lang="en-GB" sz="1400" dirty="0"/>
              <a:t>Engaging school library for students to choose books to read for pleasure. Students can also request books to be ordered and added to the library.</a:t>
            </a:r>
          </a:p>
          <a:p>
            <a:r>
              <a:rPr lang="en-GB" sz="1400" dirty="0"/>
              <a:t>Books in classrooms relating to specific subject areas.</a:t>
            </a:r>
          </a:p>
          <a:p>
            <a:r>
              <a:rPr lang="en-GB" sz="1400" dirty="0"/>
              <a:t>Wherever possible, stories and books are read aloud to students with BSL interpreting.</a:t>
            </a:r>
          </a:p>
          <a:p>
            <a:r>
              <a:rPr lang="en-GB" sz="1400" dirty="0"/>
              <a:t>Special events such as World Book Day celebrated to further engage students with reading</a:t>
            </a:r>
          </a:p>
          <a:p>
            <a:r>
              <a:rPr lang="en-GB" sz="1400" dirty="0"/>
              <a:t>Regular opportunities for producing their own creative written work – their creative voices celebrated and shared through displays, school social media, entry into competitions.</a:t>
            </a:r>
          </a:p>
          <a:p>
            <a:r>
              <a:rPr lang="en-GB" sz="1400" dirty="0"/>
              <a:t> A range of qualifications available including GCSE English Language and Literature, ‘Step up to English’ Entry Level awards, Functional Skills and Unit Awards.</a:t>
            </a:r>
          </a:p>
        </p:txBody>
      </p:sp>
    </p:spTree>
    <p:extLst>
      <p:ext uri="{BB962C8B-B14F-4D97-AF65-F5344CB8AC3E}">
        <p14:creationId xmlns:p14="http://schemas.microsoft.com/office/powerpoint/2010/main" val="25178917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0637"/>
            <a:ext cx="10515600" cy="354690"/>
          </a:xfrm>
        </p:spPr>
        <p:txBody>
          <a:bodyPr>
            <a:noAutofit/>
          </a:bodyPr>
          <a:lstStyle/>
          <a:p>
            <a:pPr algn="ctr"/>
            <a:r>
              <a:rPr lang="en-GB" sz="3200" u="sng" dirty="0"/>
              <a:t>Impact/Evidence</a:t>
            </a:r>
          </a:p>
        </p:txBody>
      </p:sp>
      <p:sp>
        <p:nvSpPr>
          <p:cNvPr id="3" name="Content Placeholder 2"/>
          <p:cNvSpPr>
            <a:spLocks noGrp="1"/>
          </p:cNvSpPr>
          <p:nvPr>
            <p:ph idx="1"/>
          </p:nvPr>
        </p:nvSpPr>
        <p:spPr>
          <a:xfrm>
            <a:off x="0" y="661738"/>
            <a:ext cx="12192000" cy="6352673"/>
          </a:xfrm>
        </p:spPr>
        <p:txBody>
          <a:bodyPr>
            <a:normAutofit fontScale="32500" lnSpcReduction="20000"/>
          </a:bodyPr>
          <a:lstStyle/>
          <a:p>
            <a:r>
              <a:rPr lang="en-GB" sz="5500" dirty="0"/>
              <a:t>Students read with greater fluency and understanding – increased scores on the York Assessment for Reading Comprehension (YARC), students moving up through the book bands, weekly reading comprehensions in their reading folders.</a:t>
            </a:r>
          </a:p>
          <a:p>
            <a:r>
              <a:rPr lang="en-GB" sz="5500" dirty="0"/>
              <a:t>Students produce written work on a regular basis, at least one piece per half term – progress evident in their assessment files. This is assessed and moderated by English teachers to monitor progress and identify next steps.</a:t>
            </a:r>
          </a:p>
          <a:p>
            <a:r>
              <a:rPr lang="en-GB" sz="5500" dirty="0"/>
              <a:t>Student voice – students enjoy English and are proud of their work.</a:t>
            </a:r>
          </a:p>
          <a:p>
            <a:r>
              <a:rPr lang="en-GB" sz="5500" dirty="0"/>
              <a:t>Students choose to go to the library and borrow books. Many students choose to borrow books which have been discussed in English lessons.</a:t>
            </a:r>
          </a:p>
          <a:p>
            <a:r>
              <a:rPr lang="en-GB" sz="5500" dirty="0"/>
              <a:t>Primary classrooms are rich in cross curricular language (working walls, displays) and reading and writing is </a:t>
            </a:r>
            <a:r>
              <a:rPr lang="en-GB" sz="5500" dirty="0" err="1"/>
              <a:t>romoted</a:t>
            </a:r>
            <a:r>
              <a:rPr lang="en-GB" sz="5500" dirty="0"/>
              <a:t> across the whole curriculum e.g. writing instructions to make volcanoes.</a:t>
            </a:r>
          </a:p>
          <a:p>
            <a:r>
              <a:rPr lang="en-GB" sz="5500" dirty="0"/>
              <a:t>Lesson observations in other subject areas in secondary show a commitment to supporting literacy across the curriculum, </a:t>
            </a:r>
            <a:r>
              <a:rPr lang="en-GB" sz="5500" dirty="0" err="1"/>
              <a:t>e,g</a:t>
            </a:r>
            <a:r>
              <a:rPr lang="en-GB" sz="5500" dirty="0"/>
              <a:t>, explicit vocabulary instruction in all subjects, reading information texts etc.</a:t>
            </a:r>
          </a:p>
          <a:p>
            <a:r>
              <a:rPr lang="en-GB" sz="5500" dirty="0"/>
              <a:t>Book </a:t>
            </a:r>
            <a:r>
              <a:rPr lang="en-GB" sz="5500" dirty="0" err="1"/>
              <a:t>scrutinies</a:t>
            </a:r>
            <a:r>
              <a:rPr lang="en-GB" sz="5500" dirty="0"/>
              <a:t> demonstrate that the curriculum intent is being implemented and progress is evident in the books/assessment files.</a:t>
            </a:r>
          </a:p>
          <a:p>
            <a:r>
              <a:rPr lang="en-GB" sz="5500" dirty="0"/>
              <a:t>Pupils accessing a range of qualifications at KS4 (GCSE English Language and Literature, Functional Skills from Entry Level 1 to Level 2, Step up to English awards, Unit Awards) meaning that all pupils are supported to achieve in English and reach their full potential. </a:t>
            </a:r>
          </a:p>
          <a:p>
            <a:r>
              <a:rPr lang="en-GB" sz="5500" dirty="0"/>
              <a:t>Very positive feedback reports from both the Functional Skills and Step up to English external verifiers.</a:t>
            </a:r>
          </a:p>
          <a:p>
            <a:r>
              <a:rPr lang="en-GB" sz="5500" dirty="0"/>
              <a:t>We have promoted a reading for pleasure through successful events such as World Book Day (which parents also attend), our book advent calendar leading up to Christmas and a whole school poetry anthology of pupils’ work.</a:t>
            </a:r>
          </a:p>
          <a:p>
            <a:r>
              <a:rPr lang="en-GB" sz="5500" dirty="0"/>
              <a:t>We </a:t>
            </a:r>
            <a:r>
              <a:rPr lang="en-GB" sz="5500"/>
              <a:t>have had </a:t>
            </a:r>
            <a:r>
              <a:rPr lang="en-GB" sz="5500" dirty="0"/>
              <a:t>several successful author/illustrator visits which have been well received and enjoyed by pupils.</a:t>
            </a:r>
          </a:p>
          <a:p>
            <a:r>
              <a:rPr lang="en-GB" sz="5500" dirty="0"/>
              <a:t>We have also utilised the library to support events in the wider calendar such as Black History Month, LGBTQ+ Pride month and Deaf awareness week with displays and new books proving very popular.</a:t>
            </a:r>
          </a:p>
          <a:p>
            <a:endParaRPr lang="en-GB" dirty="0"/>
          </a:p>
        </p:txBody>
      </p:sp>
    </p:spTree>
    <p:extLst>
      <p:ext uri="{BB962C8B-B14F-4D97-AF65-F5344CB8AC3E}">
        <p14:creationId xmlns:p14="http://schemas.microsoft.com/office/powerpoint/2010/main" val="11290962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2AC6D834DDC2C4BB47DDB577B802CD5" ma:contentTypeVersion="18" ma:contentTypeDescription="Create a new document." ma:contentTypeScope="" ma:versionID="ea2ed8068682ea7550096be0c8ca796a">
  <xsd:schema xmlns:xsd="http://www.w3.org/2001/XMLSchema" xmlns:xs="http://www.w3.org/2001/XMLSchema" xmlns:p="http://schemas.microsoft.com/office/2006/metadata/properties" xmlns:ns2="068ec58d-b5f6-42b0-bb9a-fd711f0398d9" xmlns:ns3="715713d5-e80e-4363-a859-ecd75e7085e8" targetNamespace="http://schemas.microsoft.com/office/2006/metadata/properties" ma:root="true" ma:fieldsID="9d0119d5f4d61d3b4645174800fc04e7" ns2:_="" ns3:_="">
    <xsd:import namespace="068ec58d-b5f6-42b0-bb9a-fd711f0398d9"/>
    <xsd:import namespace="715713d5-e80e-4363-a859-ecd75e7085e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AutoKeyPoints" minOccurs="0"/>
                <xsd:element ref="ns2:MediaServiceKeyPoints" minOccurs="0"/>
                <xsd:element ref="ns2:MediaServiceOCR" minOccurs="0"/>
                <xsd:element ref="ns3:SharedWithUsers" minOccurs="0"/>
                <xsd:element ref="ns3:SharedWithDetail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8ec58d-b5f6-42b0-bb9a-fd711f0398d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ee6cfe63-72ef-4fd5-bb65-e8e79038283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15713d5-e80e-4363-a859-ecd75e7085e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a3d85911-63d8-4ded-8b79-c67c7622f190}" ma:internalName="TaxCatchAll" ma:showField="CatchAllData" ma:web="715713d5-e80e-4363-a859-ecd75e7085e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715713d5-e80e-4363-a859-ecd75e7085e8" xsi:nil="true"/>
    <lcf76f155ced4ddcb4097134ff3c332f xmlns="068ec58d-b5f6-42b0-bb9a-fd711f0398d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426B761-4BB2-4779-946A-9F49B85AE3B2}">
  <ds:schemaRefs>
    <ds:schemaRef ds:uri="http://schemas.microsoft.com/sharepoint/v3/contenttype/forms"/>
  </ds:schemaRefs>
</ds:datastoreItem>
</file>

<file path=customXml/itemProps2.xml><?xml version="1.0" encoding="utf-8"?>
<ds:datastoreItem xmlns:ds="http://schemas.openxmlformats.org/officeDocument/2006/customXml" ds:itemID="{A6B26037-A323-4A79-8EAF-4E96597F7CD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8ec58d-b5f6-42b0-bb9a-fd711f0398d9"/>
    <ds:schemaRef ds:uri="715713d5-e80e-4363-a859-ecd75e7085e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6A47AB2-EE91-4FC2-812A-02F47321F08F}">
  <ds:schemaRefs>
    <ds:schemaRef ds:uri="http://schemas.microsoft.com/office/2006/metadata/properties"/>
    <ds:schemaRef ds:uri="http://schemas.microsoft.com/office/infopath/2007/PartnerControls"/>
    <ds:schemaRef ds:uri="715713d5-e80e-4363-a859-ecd75e7085e8"/>
    <ds:schemaRef ds:uri="068ec58d-b5f6-42b0-bb9a-fd711f0398d9"/>
  </ds:schemaRefs>
</ds:datastoreItem>
</file>

<file path=docProps/app.xml><?xml version="1.0" encoding="utf-8"?>
<Properties xmlns="http://schemas.openxmlformats.org/officeDocument/2006/extended-properties" xmlns:vt="http://schemas.openxmlformats.org/officeDocument/2006/docPropsVTypes">
  <TotalTime>103</TotalTime>
  <Words>954</Words>
  <Application>Microsoft Office PowerPoint</Application>
  <PresentationFormat>Widescreen</PresentationFormat>
  <Paragraphs>46</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English Curriculum  </vt:lpstr>
      <vt:lpstr>Intent</vt:lpstr>
      <vt:lpstr>Implementation</vt:lpstr>
      <vt:lpstr>Impact/Evidence</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English Curriculum</dc:title>
  <dc:creator>Stephanie</dc:creator>
  <cp:lastModifiedBy>Stephanie Fogg</cp:lastModifiedBy>
  <cp:revision>11</cp:revision>
  <dcterms:created xsi:type="dcterms:W3CDTF">2021-04-06T10:06:19Z</dcterms:created>
  <dcterms:modified xsi:type="dcterms:W3CDTF">2025-03-13T12:46:01Z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0x010100F2AC6D834DDC2C4BB47DDB577B802CD5</vt:lpwstr>
  </property>
  <property fmtid="{D5CDD505-2E9C-101B-9397-08002B2CF9AE}" pid="3" name="Order">
    <vt:r8>400600</vt:r8>
  </property>
  <property fmtid="{D5CDD505-2E9C-101B-9397-08002B2CF9AE}" pid="4" name="MediaServiceImageTags">
    <vt:lpwstr/>
  </property>
</Properties>
</file>